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Helvetica Neue"/>
      <p:regular r:id="rId46"/>
      <p:bold r:id="rId47"/>
      <p:italic r:id="rId48"/>
      <p:boldItalic r:id="rId49"/>
    </p:embeddedFont>
    <p:embeddedFont>
      <p:font typeface="Helvetica Neue Light"/>
      <p:regular r:id="rId50"/>
      <p:bold r:id="rId51"/>
      <p:italic r:id="rId52"/>
      <p:boldItalic r:id="rId53"/>
    </p:embeddedFont>
    <p:embeddedFont>
      <p:font typeface="DM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HelveticaNeue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Light-bold.fntdata"/><Relationship Id="rId50" Type="http://schemas.openxmlformats.org/officeDocument/2006/relationships/font" Target="fonts/HelveticaNeueLight-regular.fntdata"/><Relationship Id="rId53" Type="http://schemas.openxmlformats.org/officeDocument/2006/relationships/font" Target="fonts/HelveticaNeueLight-boldItalic.fntdata"/><Relationship Id="rId52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55" Type="http://schemas.openxmlformats.org/officeDocument/2006/relationships/font" Target="fonts/DMSans-bold.fntdata"/><Relationship Id="rId10" Type="http://schemas.openxmlformats.org/officeDocument/2006/relationships/slide" Target="slides/slide5.xml"/><Relationship Id="rId54" Type="http://schemas.openxmlformats.org/officeDocument/2006/relationships/font" Target="fonts/DMSans-regular.fntdata"/><Relationship Id="rId13" Type="http://schemas.openxmlformats.org/officeDocument/2006/relationships/slide" Target="slides/slide8.xml"/><Relationship Id="rId57" Type="http://schemas.openxmlformats.org/officeDocument/2006/relationships/font" Target="fonts/DMSans-boldItalic.fntdata"/><Relationship Id="rId12" Type="http://schemas.openxmlformats.org/officeDocument/2006/relationships/slide" Target="slides/slide7.xml"/><Relationship Id="rId56" Type="http://schemas.openxmlformats.org/officeDocument/2006/relationships/font" Target="fonts/DM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3d35526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43d35526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3d35526d6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3d35526d6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3d35526d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3d35526d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3d35526d6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3d35526d6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3d35526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3d35526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3d35526d6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3d35526d6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3d35526d6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3d35526d6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3d35526d6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3d35526d6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3d35526d6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43d35526d6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3d35526d6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3d35526d6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3d35526d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3d35526d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43d35526d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43d35526d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3d35526d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3d35526d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3d35526d6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3d35526d6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3d35526d6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3d35526d6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3d35526d6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3d35526d6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3d35526d6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3d35526d6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3d35526d6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43d35526d6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d35526d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d35526d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3d35526d6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3d35526d6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3d35526d6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3d35526d6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3d35526d6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3d35526d6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3d35526d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3d35526d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3d35526d6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3d35526d6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3d35526d6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3d35526d6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3d35526d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3d35526d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7540455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7540455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3d35526d6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3d35526d6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3d35526d6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3d35526d6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3d35526d6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3d35526d6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3d35526d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3d35526d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3d35526d6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43d35526d6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3d35526d6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3d35526d6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3d35526d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3d35526d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3d35526d6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3d35526d6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3d35526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3d35526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3d35526d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3d35526d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3d35526d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3d35526d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3d35526d6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3d35526d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3d35526d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3d35526d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hyperlink" Target="https://developer.mozilla.org/es/docs/Web/JavaScript/Referencia/Classes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1Qd_2a9YfHq7Yt4IGLXwWRs6OFpSu-6o/view" TargetMode="External"/><Relationship Id="rId9" Type="http://schemas.openxmlformats.org/officeDocument/2006/relationships/hyperlink" Target="https://developer.mozilla.org/es/docs/Web/JavaScript/Referencia/Classes" TargetMode="External"/><Relationship Id="rId5" Type="http://schemas.openxmlformats.org/officeDocument/2006/relationships/hyperlink" Target="https://teloexplicocongatitos.com/_next/image?url=https%3A%2F%2Fdoomvault.nyc3.digitaloceanspaces.com%2Ftlecg%2Fbig%2Fprog09.jpg&amp;w=1200&amp;q=75" TargetMode="External"/><Relationship Id="rId6" Type="http://schemas.openxmlformats.org/officeDocument/2006/relationships/hyperlink" Target="https://developer.mozilla.org/es/docs/Web/JavaScript/Guide/Trabajando_con_objectos" TargetMode="External"/><Relationship Id="rId7" Type="http://schemas.openxmlformats.org/officeDocument/2006/relationships/hyperlink" Target="https://developer.mozilla.org/es/docs/Web/JavaScript/Guide/Trabajando_con_objectos" TargetMode="External"/><Relationship Id="rId8" Type="http://schemas.openxmlformats.org/officeDocument/2006/relationships/hyperlink" Target="https://developer.mozilla.org/es/docs/Web/JavaScript/Referencia/Classe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Obteniendo valores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del objeto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75500" y="1207175"/>
            <a:ext cx="819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obtener el valor de una propiedad en un objeto utilizamos la notación punto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(.):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nombre de la variable del objeto, seguido de punto y el nombre de la propiedad: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475500" y="2056900"/>
            <a:ext cx="8193000" cy="253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lang="es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5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.edad)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.calle)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Obteniendo valores del objeto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475500" y="1207175"/>
            <a:ext cx="819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forma de obtener el valor de una propiedad en un objeto utilizamos la notación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corchetes ([]):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nombre de la variable del objeto, seguido de corchetes y dentro de ellos un string del nombre de la propiedad: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75500" y="2222975"/>
            <a:ext cx="8193000" cy="236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475500" y="468275"/>
            <a:ext cx="8193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Asignar valores a las propiedades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75500" y="1207175"/>
            <a:ext cx="819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5102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posible usar las dos formas( corchetes y paréntesis) para acceder a las propiedades y asignar nuevos valores a los datos almacenados en las propiedades del objeto.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75500" y="2177200"/>
            <a:ext cx="8193000" cy="241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1461288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Objetos: 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Constructores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Constructores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75500" y="1207175"/>
            <a:ext cx="819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JS,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el constructor de un objeto es una función que usamos para crear un nuevo objeto cada vez que sea necesario.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 esta “función constructora” podemos inicializar las propiedades del objeto al momento de ser instanciado con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new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475500" y="2222975"/>
            <a:ext cx="8193000" cy="236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	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473350" y="468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Constructor y New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73350" y="1908175"/>
            <a:ext cx="3834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ejemplo anterior, se define la función </a:t>
            </a:r>
            <a:r>
              <a:rPr lang="es" sz="15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Persona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donde se asignan las diferentes propiedades con los valores recibidos como parámetros.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4527575" y="1908175"/>
            <a:ext cx="38346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Luego, en algún lugar del código posterior a esas líneas, se puede construir un objeto </a:t>
            </a:r>
            <a:r>
              <a:rPr lang="es" sz="15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Persona</a:t>
            </a:r>
            <a:r>
              <a:rPr lang="es" sz="1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5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declarando una variable y asignando la referencia del objeto instanciado mediante la instrucción </a:t>
            </a:r>
            <a:r>
              <a:rPr b="1" lang="es" sz="15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new Persona(...)</a:t>
            </a:r>
            <a:endParaRPr b="1" sz="15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Uso del THIS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475500" y="1207175"/>
            <a:ext cx="8193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palabra clave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this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(“este”) refiere al elemento actual en el que se está escribiendo el código. 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Cuando se emplea un función constructora para crear un objeto (con la palabra clave new),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this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está enlazado al nuevo objeto instanciado.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This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muy útil para asegurar que se emplean las propiedades del objeto actual.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273025" y="2729800"/>
            <a:ext cx="8609100" cy="18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 nombre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calle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Av.Siempreviva 742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987300" y="190215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PRACTICAR LO VISTO!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3" name="Google Shape;193;p31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94" name="Google Shape;194;p3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" name="Google Shape;195;p31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/>
        </p:nvSpPr>
        <p:spPr>
          <a:xfrm>
            <a:off x="1461288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Métodos y operaciones con objetos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1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05.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" name="Google Shape;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63" y="3739369"/>
            <a:ext cx="4128668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Método &lt;&gt; Función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73350" y="1595250"/>
            <a:ext cx="72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Como vimos anteriormente, las funciones en JS se pueden definir en cualquier parte del código, y pueden ser llamadas desde cualquier otra parte del código posterior.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Los métodos de los objetos también son técnicamente funciones, sólo que se limitan a poder ser ejecutados solo desde el mismo objeto.</a:t>
            </a:r>
            <a:endParaRPr b="1" sz="2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/>
        </p:nvSpPr>
        <p:spPr>
          <a:xfrm>
            <a:off x="475500" y="468275"/>
            <a:ext cx="8193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Función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475500" y="2272988"/>
            <a:ext cx="8193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475500" y="999275"/>
            <a:ext cx="8193000" cy="127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//Funciones: Generalmente retornar un valor y son de acceso global.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f1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75500" y="2804000"/>
            <a:ext cx="8193000" cy="1787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//Métodos: Se requiere un objeto y puede no retornar un valor.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</a:t>
            </a:r>
            <a:r>
              <a:rPr lang="es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en objetos JS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475500" y="1127900"/>
            <a:ext cx="8193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JavaScript cuenta con sus propios objetos, incluso ya usamos algunos de ellos sin identificar que son objeto.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ejemplo: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Cada vez que creamos una cadena de caracteres se crea automáticamente como una instancia del objeto String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y, por lo tanto, tiene varios métodos/propiedades comunes disponibles en ella.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475500" y="2559500"/>
            <a:ext cx="8193000" cy="203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cadena </a:t>
            </a:r>
            <a:r>
              <a:rPr lang="es" sz="12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CODER</a:t>
            </a:r>
            <a:r>
              <a:rPr lang="es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//Propiedad de objeto String: Largo de la cadena.</a:t>
            </a:r>
            <a:endParaRPr sz="12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(cadena.</a:t>
            </a:r>
            <a:r>
              <a:rPr lang="es" sz="12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//Método de objeto String: Pasar a minúscula.</a:t>
            </a:r>
            <a:endParaRPr sz="12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(cadena.</a:t>
            </a:r>
            <a:r>
              <a:rPr lang="es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toLowerCase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//Método de objeto String: Pasar a mayúscula.</a:t>
            </a:r>
            <a:endParaRPr sz="12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(cadena.</a:t>
            </a:r>
            <a:r>
              <a:rPr lang="es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s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personalizados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75500" y="1127900"/>
            <a:ext cx="8193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crear nuestros propios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métodos para objetos personalizados, referenciando funciones por su nombre o definiendo funciones anónimas asociadas a una propiedad de la función constructora. 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Llamar a un método es similar a acceder a una propiedad, pero se agrega () al final del nombre del método, posiblemente con argumentos.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475500" y="2351600"/>
            <a:ext cx="8193000" cy="265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SOY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475500" y="39780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 IN y FOR...IN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475500" y="1083875"/>
            <a:ext cx="819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operador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in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devuelve true si la propiedad especificada existe en el objeto.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Mientras que el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bucle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for...in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permite acceder a todas las propiedades del objeto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obteniendo una propiedad por cada iteración.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475500" y="2116300"/>
            <a:ext cx="8193000" cy="247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calle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//devuelve true porque la clave "nombre" existe en el objeto persona1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//devuelve false porque la clave "origen" no existe en el objeto persona1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origen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//recorremos todas las propiedades del objeto con el ciclo for...in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propiedad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propiedad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Clases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475500" y="1167400"/>
            <a:ext cx="819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clases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JavaScript, introducidas en ES6, proveen una sintaxis mucho más clara y simple para crear objetos personalizados.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Son una equivalencia al empleo de </a:t>
            </a:r>
            <a:r>
              <a:rPr b="1"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función constructora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y permite definir distintos tipos de métodos.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475500" y="2183200"/>
            <a:ext cx="8193000" cy="240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y Métodos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475500" y="1127900"/>
            <a:ext cx="819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5470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En la declaración de clase, </a:t>
            </a:r>
            <a:r>
              <a:rPr b="1" lang="es" sz="12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 función constructora es reemplazada por el método constructor.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 Los métodos en las clases no referencian a propiedades, se declaran dentro del bloque sin la palabra </a:t>
            </a:r>
            <a:r>
              <a:rPr lang="es" sz="12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function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475500" y="1969175"/>
            <a:ext cx="8193000" cy="313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SOY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s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/>
          <p:nvPr/>
        </p:nvSpPr>
        <p:spPr>
          <a:xfrm>
            <a:off x="6349800" y="1825375"/>
            <a:ext cx="1968600" cy="147900"/>
          </a:xfrm>
          <a:prstGeom prst="rect">
            <a:avLst/>
          </a:prstGeom>
          <a:solidFill>
            <a:srgbClr val="EAFF6A"/>
          </a:solidFill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 txBox="1"/>
          <p:nvPr/>
        </p:nvSpPr>
        <p:spPr>
          <a:xfrm>
            <a:off x="6255613" y="1349062"/>
            <a:ext cx="250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aplicado:</a:t>
            </a:r>
            <a:endParaRPr b="1" sz="2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DM Sans"/>
                <a:ea typeface="DM Sans"/>
                <a:cs typeface="DM Sans"/>
                <a:sym typeface="DM Sans"/>
              </a:rPr>
              <a:t>Clase producto</a:t>
            </a:r>
            <a:endParaRPr b="1" sz="2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358675" y="0"/>
            <a:ext cx="5726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parseFloat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.vendido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1.21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vender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.vendido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vender</a:t>
            </a:r>
            <a:r>
              <a:rPr lang="es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b="0" l="0" r="0" t="10329"/>
          <a:stretch/>
        </p:blipFill>
        <p:spPr>
          <a:xfrm>
            <a:off x="6255625" y="2224584"/>
            <a:ext cx="2412875" cy="162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473350" y="1902150"/>
            <a:ext cx="7683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PRACTICAR LO VISTO!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8" name="Google Shape;278;p4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79" name="Google Shape;279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0" name="Google Shape;280;p4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3084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/>
        </p:nvSpPr>
        <p:spPr>
          <a:xfrm>
            <a:off x="2690561" y="1214788"/>
            <a:ext cx="428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qué es un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objeto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JavaScript y cómo se usa.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19418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 txBox="1"/>
          <p:nvPr/>
        </p:nvSpPr>
        <p:spPr>
          <a:xfrm>
            <a:off x="2690561" y="18179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qué es una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función constructora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un objeto creado con ella.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" name="Google Shape;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38" y="25958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/>
        </p:nvSpPr>
        <p:spPr>
          <a:xfrm>
            <a:off x="2690561" y="2490438"/>
            <a:ext cx="4281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Analizar cuáles son las propiedades de los objetos y sus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3385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/>
        </p:nvSpPr>
        <p:spPr>
          <a:xfrm>
            <a:off x="2690550" y="32281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Diferenciar progresivamente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9" name="Google Shape;69;p17"/>
          <p:cNvCxnSpPr>
            <a:stCxn id="61" idx="2"/>
            <a:endCxn id="63" idx="0"/>
          </p:cNvCxnSpPr>
          <p:nvPr/>
        </p:nvCxnSpPr>
        <p:spPr>
          <a:xfrm flipH="1" rot="-5400000">
            <a:off x="2052975" y="1723412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7"/>
          <p:cNvCxnSpPr>
            <a:stCxn id="63" idx="2"/>
          </p:cNvCxnSpPr>
          <p:nvPr/>
        </p:nvCxnSpPr>
        <p:spPr>
          <a:xfrm flipH="1" rot="-5400000">
            <a:off x="2028225" y="2381262"/>
            <a:ext cx="4866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7"/>
          <p:cNvCxnSpPr>
            <a:stCxn id="65" idx="2"/>
            <a:endCxn id="67" idx="0"/>
          </p:cNvCxnSpPr>
          <p:nvPr/>
        </p:nvCxnSpPr>
        <p:spPr>
          <a:xfrm rot="5400000">
            <a:off x="1998225" y="3065237"/>
            <a:ext cx="545700" cy="9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93316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7"/>
          <p:cNvCxnSpPr>
            <a:stCxn id="67" idx="2"/>
            <a:endCxn id="72" idx="0"/>
          </p:cNvCxnSpPr>
          <p:nvPr/>
        </p:nvCxnSpPr>
        <p:spPr>
          <a:xfrm flipH="1" rot="-5400000">
            <a:off x="2072175" y="3734012"/>
            <a:ext cx="3975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7"/>
          <p:cNvSpPr txBox="1"/>
          <p:nvPr/>
        </p:nvSpPr>
        <p:spPr>
          <a:xfrm>
            <a:off x="2690550" y="37905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qué es una declaración de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JavaScript.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/>
        </p:nvSpPr>
        <p:spPr>
          <a:xfrm>
            <a:off x="4597450" y="468275"/>
            <a:ext cx="424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bjetos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Resumen</a:t>
            </a:r>
            <a:endParaRPr b="1" sz="4000">
              <a:solidFill>
                <a:schemeClr val="dk1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/>
          <p:nvPr/>
        </p:nvSpPr>
        <p:spPr>
          <a:xfrm>
            <a:off x="806156" y="2264828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4">
            <a:alphaModFix/>
          </a:blip>
          <a:srcRect b="11010" l="0" r="0" t="11010"/>
          <a:stretch/>
        </p:blipFill>
        <p:spPr>
          <a:xfrm>
            <a:off x="0" y="0"/>
            <a:ext cx="43962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4"/>
          <p:cNvSpPr txBox="1"/>
          <p:nvPr/>
        </p:nvSpPr>
        <p:spPr>
          <a:xfrm>
            <a:off x="4597450" y="1719450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objetos tienen propiedades y métodos.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constructor de un objeto sirve para crear el mismo y asignarle sus propiedades. Permite crear varios objetos usando el mismo constructor.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funciones de JS son generalmente de acceso global y los métodos son únicamente utilizados para ser invocados por los objetos que lo contienen.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clases son otra forma de crear objetos personalizados en JS.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5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95" name="Google Shape;295;p4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6" name="Google Shape;296;p45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4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clase: Incorporar objetos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920775" y="320218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25/30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46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04" name="Google Shape;304;p4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5" name="Google Shape;305;p4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6"/>
          <p:cNvSpPr txBox="1"/>
          <p:nvPr/>
        </p:nvSpPr>
        <p:spPr>
          <a:xfrm>
            <a:off x="806825" y="1956100"/>
            <a:ext cx="3834600" cy="26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partir de los ejemplos mostrados la primera clase, y en función del tipo de simulador que hayas elegido para tu proyecto, deberás: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al menos un objeto para controlar el funcionamiento de tu simulador.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Incorporar sus propiedades y su constructor.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Invocar a ese objeto en algún momento donde el usuario realice alguna acción.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Utilizar sus métodos.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501450" y="10817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objetos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4527575" y="1908175"/>
            <a:ext cx="38346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Página HTML y  código fuente en JavaScript.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/>
        </p:nvSpPr>
        <p:spPr>
          <a:xfrm>
            <a:off x="457350" y="1908175"/>
            <a:ext cx="38346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b="1" sz="12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HTML y Archivo JS, referenciado en el HTML por etiqueta &lt;script src="js/miarchivo.js"&gt;&lt;/script&gt;, que incluya la definición de un algoritmo en JavaScript que emplee objetos para elementos con propiedades y </a:t>
            </a:r>
            <a:r>
              <a:rPr lang="es" sz="12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métodos</a:t>
            </a:r>
            <a:r>
              <a:rPr lang="es" sz="12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comunes.</a:t>
            </a: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12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Algunos objetos a identificar que forman parte del simulador pueden ser: Producto, Persona,Libro, Auto, Comida, Bebida, Tarea, etc.</a:t>
            </a:r>
            <a:endParaRPr sz="12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501450" y="10817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objetos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0" name="Google Shape;320;p47"/>
          <p:cNvSpPr txBox="1"/>
          <p:nvPr/>
        </p:nvSpPr>
        <p:spPr>
          <a:xfrm>
            <a:off x="4527575" y="1908175"/>
            <a:ext cx="38346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2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Reconocer elementos en el simulador cuya información está compuesta por más de un valor y existen operaciones comunes (funciones) para todos los elementos de este tipo y sus propiedades. </a:t>
            </a: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" name="Google Shape;321;p4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4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23" name="Google Shape;323;p4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4" name="Google Shape;324;p47" title="ícono de actividad en clas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9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335" name="Google Shape;335;p49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6" name="Google Shape;336;p49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4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8" name="Google Shape;338;p49"/>
          <p:cNvSpPr txBox="1"/>
          <p:nvPr/>
        </p:nvSpPr>
        <p:spPr>
          <a:xfrm>
            <a:off x="473350" y="1626100"/>
            <a:ext cx="77175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¿Te gustaría comprobar tus conocimientos de la clase?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Para el profesor: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Acceder a la carpeta “Quizzes” de la camada. 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Ingresar al formulario de la clase.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Pulsar el botón “Invitar”. 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Copiar el enlace.</a:t>
            </a:r>
            <a:endParaRPr sz="9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Compartir el enlace a los alumnos a través del chat.</a:t>
            </a:r>
            <a:endParaRPr sz="24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49"/>
          <p:cNvSpPr txBox="1"/>
          <p:nvPr/>
        </p:nvSpPr>
        <p:spPr>
          <a:xfrm>
            <a:off x="473350" y="2099125"/>
            <a:ext cx="7169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Te compartimos a través del chat de zoom</a:t>
            </a:r>
            <a:endParaRPr sz="2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el enlace a un breve quiz de tarea.</a:t>
            </a:r>
            <a:endParaRPr sz="20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5" name="Google Shape;345;p50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346" name="Google Shape;346;p50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47" name="Google Shape;347;p50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5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50"/>
          <p:cNvSpPr txBox="1"/>
          <p:nvPr/>
        </p:nvSpPr>
        <p:spPr>
          <a:xfrm>
            <a:off x="457350" y="2068875"/>
            <a:ext cx="3834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Los apuntes de Majo (Página 25 a 30).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 lo explico con gatitos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4546475" y="1981350"/>
            <a:ext cx="3834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Documentación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Documentació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n Objetos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Document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9"/>
              </a:rPr>
              <a:t>ación Clases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10"/>
              </a:rPr>
              <a:t>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2109143" y="2660888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Objetos.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Constructor y new.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y propiedades.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3781428" y="978652"/>
            <a:ext cx="12333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Definición y utilidad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588525" y="1453684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1635818" y="3980863"/>
            <a:ext cx="13992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Métodos en JS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3382025" y="3972075"/>
            <a:ext cx="21168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Operadores con objetos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5866315" y="3972073"/>
            <a:ext cx="1399200" cy="27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Validar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3781428" y="2193466"/>
            <a:ext cx="1233300" cy="448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Función constructora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3781428" y="1524467"/>
            <a:ext cx="12333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Propiedades y valores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8" name="Google Shape;88;p18"/>
          <p:cNvCxnSpPr>
            <a:stCxn id="82" idx="3"/>
            <a:endCxn id="86" idx="1"/>
          </p:cNvCxnSpPr>
          <p:nvPr/>
        </p:nvCxnSpPr>
        <p:spPr>
          <a:xfrm>
            <a:off x="1987725" y="1743784"/>
            <a:ext cx="1793700" cy="673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" name="Google Shape;89;p18"/>
          <p:cNvCxnSpPr>
            <a:stCxn id="82" idx="3"/>
            <a:endCxn id="81" idx="1"/>
          </p:cNvCxnSpPr>
          <p:nvPr/>
        </p:nvCxnSpPr>
        <p:spPr>
          <a:xfrm flipH="1" rot="10800000">
            <a:off x="1987725" y="1202884"/>
            <a:ext cx="1793700" cy="540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0" name="Google Shape;90;p18"/>
          <p:cNvCxnSpPr>
            <a:stCxn id="82" idx="3"/>
            <a:endCxn id="87" idx="1"/>
          </p:cNvCxnSpPr>
          <p:nvPr/>
        </p:nvCxnSpPr>
        <p:spPr>
          <a:xfrm>
            <a:off x="1987725" y="1743784"/>
            <a:ext cx="1793700" cy="4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91" name="Google Shape;91;p18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6500149" y="1666375"/>
            <a:ext cx="11448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Constructor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6500149" y="2212200"/>
            <a:ext cx="11448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Instrucción NEW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4" name="Google Shape;94;p18"/>
          <p:cNvCxnSpPr>
            <a:endCxn id="95" idx="1"/>
          </p:cNvCxnSpPr>
          <p:nvPr/>
        </p:nvCxnSpPr>
        <p:spPr>
          <a:xfrm>
            <a:off x="5014849" y="2434325"/>
            <a:ext cx="1485300" cy="60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6" name="Google Shape;96;p18"/>
          <p:cNvCxnSpPr>
            <a:endCxn id="92" idx="1"/>
          </p:cNvCxnSpPr>
          <p:nvPr/>
        </p:nvCxnSpPr>
        <p:spPr>
          <a:xfrm flipH="1" rot="10800000">
            <a:off x="5014849" y="1890475"/>
            <a:ext cx="1485300" cy="54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" name="Google Shape;97;p18"/>
          <p:cNvCxnSpPr>
            <a:endCxn id="93" idx="1"/>
          </p:cNvCxnSpPr>
          <p:nvPr/>
        </p:nvCxnSpPr>
        <p:spPr>
          <a:xfrm>
            <a:off x="5014849" y="2434500"/>
            <a:ext cx="14853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" name="Google Shape;98;p18"/>
          <p:cNvCxnSpPr>
            <a:stCxn id="82" idx="3"/>
            <a:endCxn id="99" idx="1"/>
          </p:cNvCxnSpPr>
          <p:nvPr/>
        </p:nvCxnSpPr>
        <p:spPr>
          <a:xfrm>
            <a:off x="1987725" y="1743784"/>
            <a:ext cx="1793700" cy="138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9" name="Google Shape;99;p18"/>
          <p:cNvSpPr/>
          <p:nvPr/>
        </p:nvSpPr>
        <p:spPr>
          <a:xfrm>
            <a:off x="3781425" y="2790725"/>
            <a:ext cx="1326900" cy="6738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de objetos y funciones en JS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0" name="Google Shape;100;p18"/>
          <p:cNvCxnSpPr>
            <a:stCxn id="99" idx="2"/>
            <a:endCxn id="84" idx="0"/>
          </p:cNvCxnSpPr>
          <p:nvPr/>
        </p:nvCxnSpPr>
        <p:spPr>
          <a:xfrm flipH="1">
            <a:off x="4440375" y="3464525"/>
            <a:ext cx="4500" cy="507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1" name="Google Shape;101;p18"/>
          <p:cNvCxnSpPr/>
          <p:nvPr/>
        </p:nvCxnSpPr>
        <p:spPr>
          <a:xfrm>
            <a:off x="2325150" y="3663875"/>
            <a:ext cx="4183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8"/>
          <p:cNvCxnSpPr/>
          <p:nvPr/>
        </p:nvCxnSpPr>
        <p:spPr>
          <a:xfrm>
            <a:off x="2335425" y="3672675"/>
            <a:ext cx="0" cy="29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6500150" y="3672675"/>
            <a:ext cx="0" cy="29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5" name="Google Shape;95;p18"/>
          <p:cNvSpPr/>
          <p:nvPr/>
        </p:nvSpPr>
        <p:spPr>
          <a:xfrm>
            <a:off x="6500149" y="2819225"/>
            <a:ext cx="1144800" cy="448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Uso del THIS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4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N°4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65275" y="1788450"/>
            <a:ext cx="38346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Parámetros: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cuando necesitamos enviarle a la función algún valor o dato para que luego la misma lo utilice en sus operaciones, estamos hablando de los parámetros de la función.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519500" y="1788450"/>
            <a:ext cx="3834600" cy="3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Ámbito de una variable (llamado "scope" en inglés)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la zona del programa en la que se define la variable, el contexto al que pertenece la misma dentro de un algoritmo. JavaScript define dos ámbitos para las variables: global y local.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Variables locales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Se crean y se usan siempre en las funciones.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Variables globales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Se definen fuera de las funciones, y se pueden usar en cualquier lugar del código.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Objetos: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 generales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4597450" y="1038275"/>
            <a:ext cx="4039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un objeto?</a:t>
            </a:r>
            <a:endParaRPr b="1" sz="3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597450" y="2241725"/>
            <a:ext cx="4039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JS, los objetos son estructuras que podemos definir para agrupar valores bajo un mismo criterio. Podemos decir que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un objeto es una colección de datos relacionados como una entidad.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Se componen de un listado de pares clave-valor, es decir, contienen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propiedades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valores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agrupados.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806156" y="2264828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96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usamos objetos?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475500" y="1502738"/>
            <a:ext cx="819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utilidad de los objetos deviene de su composición por varios valores y operaciones comunes (funciones) para todos los elementos de este tipo y sus propiedades".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75500" y="2606500"/>
            <a:ext cx="8193000" cy="18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 </a:t>
            </a: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edad   </a:t>
            </a: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calle  </a:t>
            </a: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Los variables anteriores entran relacionados entre sí, entonces mejor usamos un objeto literal</a:t>
            </a:r>
            <a:endParaRPr sz="10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calle</a:t>
            </a:r>
            <a:r>
              <a:rPr lang="es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475500" y="468275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Anatomía de un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objeto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75500" y="1207175"/>
            <a:ext cx="819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objeto literal se define directamente entre llaves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{ }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261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valores que almacenan se listan separados por coma, bajo la forma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propiedad: valor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475500" y="2292550"/>
            <a:ext cx="8193000" cy="18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nombre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edad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calle</a:t>
            </a:r>
            <a:r>
              <a:rPr lang="es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s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